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0" r:id="rId4"/>
    <p:sldId id="259" r:id="rId5"/>
    <p:sldId id="262" r:id="rId6"/>
    <p:sldId id="260" r:id="rId7"/>
    <p:sldId id="264" r:id="rId8"/>
    <p:sldId id="263" r:id="rId9"/>
    <p:sldId id="265" r:id="rId10"/>
    <p:sldId id="267" r:id="rId11"/>
    <p:sldId id="266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5F9B08-C7E8-4496-9F04-5C7618F53B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1914D6D-3B31-4D24-A8F5-71E72145E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EF9405-A486-47E2-BF7A-05FD8A14C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C28B-D095-48E8-AD36-3D5DE2C488BF}" type="datetimeFigureOut">
              <a:rPr lang="ru-RU" smtClean="0"/>
              <a:t>30.03.2022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1A6C2C-48BE-4376-A496-3D09AE9E9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6F59D55-E77C-43CC-81D1-148067E0E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8EEC-9F03-4EC7-BBA1-7AC6CAB4E9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322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5F9A13-7D08-416F-AEDA-1AA9284D5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3BCB24F-848B-452A-A503-1C3DC9084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0076222-20C8-458B-A812-8A1BBCDE6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C28B-D095-48E8-AD36-3D5DE2C488BF}" type="datetimeFigureOut">
              <a:rPr lang="ru-RU" smtClean="0"/>
              <a:t>30.03.2022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BBD14BA-2638-49D1-A1B5-A83BB0972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C026716-9EFF-45BE-8B3F-62915DCBA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8EEC-9F03-4EC7-BBA1-7AC6CAB4E9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775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7C243D8-F677-4279-8B22-8A5F1ED638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32ECF07-DE32-4AD1-AA0D-3D1154B0D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2B1133-785A-4C2E-909D-DD92DC7E4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C28B-D095-48E8-AD36-3D5DE2C488BF}" type="datetimeFigureOut">
              <a:rPr lang="ru-RU" smtClean="0"/>
              <a:t>30.03.2022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FC12CC8-8A8A-45DD-906D-7B5ECB62D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E17F368-84F1-4AAA-9A43-B4016742F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8EEC-9F03-4EC7-BBA1-7AC6CAB4E9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6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63A8EF-B834-4F13-8259-F9578E7DD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E319E03-5390-4497-8194-838F164FA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75BF56A-5C71-4825-A92C-478F6EBAF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C28B-D095-48E8-AD36-3D5DE2C488BF}" type="datetimeFigureOut">
              <a:rPr lang="ru-RU" smtClean="0"/>
              <a:t>30.03.2022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8FC9CAD-7261-48AA-A120-F8774EA18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DF08520-011C-44F9-ADAC-EE0D694A7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8EEC-9F03-4EC7-BBA1-7AC6CAB4E9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082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2AD4F4-271A-49B7-9F33-34B88C8EC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6232236-F5B0-4FFA-9C26-F813598CB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8B2AAC-8708-4206-987F-7C7E2CE32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C28B-D095-48E8-AD36-3D5DE2C488BF}" type="datetimeFigureOut">
              <a:rPr lang="ru-RU" smtClean="0"/>
              <a:t>30.03.2022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3CA2C08-55E5-4555-AEFC-A50D66B8D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BC8C36F-8FE2-4198-9FFB-5929968F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8EEC-9F03-4EC7-BBA1-7AC6CAB4E9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36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D96920-0D26-473A-91EA-F55319BF5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96D045A-94FC-435A-8A98-8D3CB2360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713D951-5563-4CD4-B009-6DE2ED471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E760142-767B-4BA6-91F9-3BA2B3C53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C28B-D095-48E8-AD36-3D5DE2C488BF}" type="datetimeFigureOut">
              <a:rPr lang="ru-RU" smtClean="0"/>
              <a:t>30.03.2022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43D27D6-276A-43C3-BED6-661E0A5D8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6875CE8-7231-449C-8AA6-BAA7EE559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8EEC-9F03-4EC7-BBA1-7AC6CAB4E9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05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8BD80F-CC34-4660-8325-7549BAFA0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31D3CB1-E77A-4E89-8B6D-28B30D9FF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A5117C5-7427-495D-AE31-A68190E84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19AF81D-CA52-4FA4-993E-9E9B1FD576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7A9EE33-5310-4E67-9D63-909CF6B1B7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0A99321-F985-47B8-A1F2-4365C1DF8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C28B-D095-48E8-AD36-3D5DE2C488BF}" type="datetimeFigureOut">
              <a:rPr lang="ru-RU" smtClean="0"/>
              <a:t>30.03.2022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5CB1FC5-E33D-42F3-8F03-60E79C154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2AB1D3B-C112-4BFB-B6F8-A71A09C51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8EEC-9F03-4EC7-BBA1-7AC6CAB4E9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420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1A7F0A-613A-4485-8688-A1FFCCE0B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A29D86E-BABA-44DC-A567-31D9675AA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C28B-D095-48E8-AD36-3D5DE2C488BF}" type="datetimeFigureOut">
              <a:rPr lang="ru-RU" smtClean="0"/>
              <a:t>30.03.2022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DF16F48-D3A9-4F51-8E1A-FF921ED2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2F91E0B-2FAB-4201-B404-71F8F61B2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8EEC-9F03-4EC7-BBA1-7AC6CAB4E9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28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0257305-9BA7-4A75-94DE-F5CD22997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C28B-D095-48E8-AD36-3D5DE2C488BF}" type="datetimeFigureOut">
              <a:rPr lang="ru-RU" smtClean="0"/>
              <a:t>30.03.2022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14B7062-7D33-4E73-A392-D02668C04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B9D4A7A-CD06-46D2-BFC9-09D782768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8EEC-9F03-4EC7-BBA1-7AC6CAB4E9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72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DD1AD3-76B7-440F-8F4E-866977338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1A2A34D-8B64-4070-B0E0-52F14F745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245A2C2-4437-4894-9F0B-086018D10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E2A269E-DCBC-428E-A72D-4F721DC36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C28B-D095-48E8-AD36-3D5DE2C488BF}" type="datetimeFigureOut">
              <a:rPr lang="ru-RU" smtClean="0"/>
              <a:t>30.03.2022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9DA6E33-AC49-4046-A7B9-A564E2195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B310CE1-61DE-4446-AC93-502EC995C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8EEC-9F03-4EC7-BBA1-7AC6CAB4E9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37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CB6B86-D372-40CB-8B58-1403BA084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E9AD489-2901-4635-BEA1-872BD9DC43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5B55079-D971-4A82-B2DE-222749A41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C0E8F52-27C4-4E47-8F8C-BE2E2D523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C28B-D095-48E8-AD36-3D5DE2C488BF}" type="datetimeFigureOut">
              <a:rPr lang="ru-RU" smtClean="0"/>
              <a:t>30.03.2022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D0B81AA-AE15-4697-983B-7BFCA9413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A9F5A05-7EDB-4876-854F-660B68A65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8EEC-9F03-4EC7-BBA1-7AC6CAB4E9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394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6994C4-FB35-4190-A6B0-609481BF0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ADEE2C2-34AC-44A6-81C1-ED1F9CBF2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B40CEA6-5F7C-4DF6-A246-ECE26765FB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AC28B-D095-48E8-AD36-3D5DE2C488BF}" type="datetimeFigureOut">
              <a:rPr lang="ru-RU" smtClean="0"/>
              <a:t>30.03.2022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D82C45-AF1F-4290-A310-763F7FEB6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403EDBF-0E9A-42C5-9E8B-3F621AC09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38EEC-9F03-4EC7-BBA1-7AC6CAB4E9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377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vasilek19.ru/allfiles/personal/zayats/&#1087;&#1088;&#1080;&#1082;&#1072;&#1079;.pdf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vasilek19.ru/allfiles/personal/zayats/&#1075;&#1088;&#1072;&#1084;&#1086;&#1090;&#1072;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asilek19.ru/allfiles/personal/zayats/&#1044;&#1077;&#1090;&#1089;&#1082;&#1080;&#1081;%20&#1101;&#1082;&#1086;&#1083;&#1086;&#1075;&#1080;&#1095;&#1077;&#1089;&#1082;&#1080;&#1081;%20&#1082;&#1086;&#1085;&#1082;&#1091;&#1088;&#1089;%20&#1047;&#1077;&#1083;&#1105;&#1085;&#1072;&#1103;%20&#1087;&#1083;&#1072;&#1085;&#1077;&#1090;&#1072;.pdf" TargetMode="External"/><Relationship Id="rId5" Type="http://schemas.openxmlformats.org/officeDocument/2006/relationships/hyperlink" Target="http://vasilek19.ru/allfiles/personal/zayats/&#1057;&#1077;&#1088;&#1090;&#1080;&#1092;&#1080;&#1082;&#1072;&#1090;%20&#1069;&#1082;&#1086;&#1083;&#1103;&#1090;&#1072;%20-%20&#1044;&#1086;&#1096;&#1082;&#1086;&#1083;&#1103;&#1090;&#1072;.pdf" TargetMode="External"/><Relationship Id="rId4" Type="http://schemas.openxmlformats.org/officeDocument/2006/relationships/hyperlink" Target="http://vasilek19.ru/allfiles/personal/zayats/&#1050;&#1086;&#1085;&#1082;&#1091;&#1088;&#1089;%20&#1085;&#1072;%20&#1083;&#1091;&#1095;&#1096;&#1080;&#1081;%20&#1089;&#1090;&#1077;&#1085;&#1076;%20&#1069;&#1082;&#1086;&#1083;&#1103;&#1090;&#1072;%20-%20&#1076;&#1086;&#1096;&#1082;&#1086;&#1083;&#1103;&#1090;&#1072;.pdf" TargetMode="External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6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adam-pervushima1994@mail.ru" TargetMode="External"/><Relationship Id="rId5" Type="http://schemas.openxmlformats.org/officeDocument/2006/relationships/hyperlink" Target="http://vasilek19.ru/" TargetMode="External"/><Relationship Id="rId4" Type="http://schemas.openxmlformats.org/officeDocument/2006/relationships/hyperlink" Target="mailto:mbdou.ds-19@mail.r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azps.ru/baby/index.html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nsportal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&#1088;&#1072;&#1089;&#1090;&#1080;&#1084;&#1076;&#1077;&#1090;&#1077;&#1081;.&#1088;&#1092;/" TargetMode="External"/><Relationship Id="rId5" Type="http://schemas.openxmlformats.org/officeDocument/2006/relationships/hyperlink" Target="https://chudesenka.ru/" TargetMode="External"/><Relationship Id="rId10" Type="http://schemas.openxmlformats.org/officeDocument/2006/relationships/image" Target="../media/image7.jpeg"/><Relationship Id="rId4" Type="http://schemas.openxmlformats.org/officeDocument/2006/relationships/hyperlink" Target="https://centerdetskiy.ru/stati" TargetMode="External"/><Relationship Id="rId9" Type="http://schemas.openxmlformats.org/officeDocument/2006/relationships/hyperlink" Target="https://pochemu4ka.ru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hyperlink" Target="http://vasilek19.ru/allfiles/metod-kopilka/gross/&#1040;&#1088;&#1082;&#1090;&#1080;&#1082;&#1072;%20&#1080;%20&#1040;&#1085;&#1090;&#1072;&#1088;&#1082;&#1090;&#1080;&#1076;&#1072;.pdf" TargetMode="External"/><Relationship Id="rId7" Type="http://schemas.openxmlformats.org/officeDocument/2006/relationships/hyperlink" Target="http://vasilek19.ru/allfiles/metod-kopilka/gross/&#1058;&#1072;&#1084;%20&#1075;&#1076;&#1077;%20&#1074;&#1089;&#1077;&#1075;&#1076;&#1072;%20&#1079;&#1080;&#1084;&#1072;.ppt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asilek19.ru/allfiles/metod-kopilka/gross/&#1055;&#1056;&#1054;&#1045;&#1050;&#1058;%20&#1069;&#1082;&#1086;&#1083;&#1103;&#1090;&#1072;%20&#1044;&#1086;&#1096;&#1082;&#1086;&#1083;&#1103;&#1090;&#1072;.pdf" TargetMode="External"/><Relationship Id="rId5" Type="http://schemas.openxmlformats.org/officeDocument/2006/relationships/hyperlink" Target="http://vasilek19.ru/allfiles/metod-kopilka/gross/&#1050;&#1086;&#1085;&#1089;&#1087;&#1077;&#1082;&#1090;%20&#1055;&#1083;&#1072;&#1085;&#1077;&#1090;&#1072;%20&#1047;&#1077;&#1084;&#1083;&#1103;%20&#1074;%20&#1086;&#1087;&#1072;&#1089;&#1085;&#1086;&#1089;&#1090;&#1080;.pdf" TargetMode="External"/><Relationship Id="rId4" Type="http://schemas.openxmlformats.org/officeDocument/2006/relationships/hyperlink" Target="http://vasilek19.ru/allfiles/metod-kopilka/gross/&#1041;&#1077;&#1089;&#1077;&#1076;&#1072;%20&#1089;%20&#1076;&#1077;&#1090;&#1100;&#1084;&#1080;%20&#1042;&#1086;&#1076;&#1085;&#1099;&#1077;%20&#1088;&#1077;&#1089;&#1091;&#1088;&#1089;&#1099;%20&#1047;&#1077;&#1084;&#1083;&#1080;.pdf" TargetMode="External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ECBC4B3-C569-48F5-A2DB-1856ADF93B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072"/>
          <a:stretch/>
        </p:blipFill>
        <p:spPr>
          <a:xfrm>
            <a:off x="0" y="0"/>
            <a:ext cx="1218354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9805445-3A35-44A4-9C30-72459B258862}"/>
              </a:ext>
            </a:extLst>
          </p:cNvPr>
          <p:cNvSpPr txBox="1"/>
          <p:nvPr/>
        </p:nvSpPr>
        <p:spPr>
          <a:xfrm>
            <a:off x="-883184" y="352283"/>
            <a:ext cx="857716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i="0" dirty="0">
                <a:solidFill>
                  <a:srgbClr val="00467A"/>
                </a:solidFill>
                <a:effectLst/>
                <a:latin typeface="Monotype Corsiva" panose="03010101010201010101" pitchFamily="66" charset="0"/>
              </a:rPr>
              <a:t>Интернет-портфолио</a:t>
            </a:r>
          </a:p>
          <a:p>
            <a:pPr algn="ctr"/>
            <a:r>
              <a:rPr lang="ru-RU" sz="4000" b="1" dirty="0">
                <a:solidFill>
                  <a:srgbClr val="00467A"/>
                </a:solidFill>
                <a:latin typeface="Monotype Corsiva" panose="03010101010201010101" pitchFamily="66" charset="0"/>
              </a:rPr>
              <a:t>Заяц Елены Алексеевны</a:t>
            </a:r>
          </a:p>
          <a:p>
            <a:pPr algn="ctr"/>
            <a:r>
              <a:rPr lang="ru-RU" sz="4000" b="1" dirty="0">
                <a:solidFill>
                  <a:srgbClr val="00467A"/>
                </a:solidFill>
                <a:latin typeface="Monotype Corsiva" panose="03010101010201010101" pitchFamily="66" charset="0"/>
              </a:rPr>
              <a:t>воспитателя МБДОУ д/с №19</a:t>
            </a:r>
          </a:p>
          <a:p>
            <a:pPr algn="ctr"/>
            <a:r>
              <a:rPr lang="ru-RU" sz="4000" b="1" dirty="0">
                <a:solidFill>
                  <a:srgbClr val="00467A"/>
                </a:solidFill>
                <a:latin typeface="Monotype Corsiva" panose="03010101010201010101" pitchFamily="66" charset="0"/>
              </a:rPr>
              <a:t>«Василёк»</a:t>
            </a:r>
          </a:p>
          <a:p>
            <a:pPr algn="ctr"/>
            <a:r>
              <a:rPr lang="ru-RU" sz="4000" b="1" dirty="0">
                <a:solidFill>
                  <a:srgbClr val="00467A"/>
                </a:solidFill>
                <a:latin typeface="Monotype Corsiva" panose="03010101010201010101" pitchFamily="66" charset="0"/>
              </a:rPr>
              <a:t>ст. Кущёвская </a:t>
            </a:r>
            <a:endParaRPr lang="ru-RU" sz="4000" dirty="0">
              <a:solidFill>
                <a:srgbClr val="00467A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Заяц Елена Алексеевна">
            <a:extLst>
              <a:ext uri="{FF2B5EF4-FFF2-40B4-BE49-F238E27FC236}">
                <a16:creationId xmlns:a16="http://schemas.microsoft.com/office/drawing/2014/main" xmlns="" id="{F3ADB040-C62B-4DC1-8782-28ECDAC54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4055">
            <a:off x="6226170" y="304395"/>
            <a:ext cx="6243377" cy="624337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DF64666-BA5C-4C51-AA2D-9767A4C68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32" y="2943419"/>
            <a:ext cx="6397689" cy="3998556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3714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ECBC4B3-C569-48F5-A2DB-1856ADF93B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72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xmlns="" id="{2D1DF5E7-224D-40F9-82C1-31E0218BEE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4"/>
          <a:stretch/>
        </p:blipFill>
        <p:spPr bwMode="auto">
          <a:xfrm>
            <a:off x="10489937" y="5386587"/>
            <a:ext cx="1798845" cy="16526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67D6A0A-ADB9-4E68-BA70-2C6DA0AA4F13}"/>
              </a:ext>
            </a:extLst>
          </p:cNvPr>
          <p:cNvSpPr txBox="1"/>
          <p:nvPr/>
        </p:nvSpPr>
        <p:spPr>
          <a:xfrm>
            <a:off x="435006" y="408040"/>
            <a:ext cx="61788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467A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Достижение воспитанников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DB91B5-0895-43B2-B688-E57CB463AE3C}"/>
              </a:ext>
            </a:extLst>
          </p:cNvPr>
          <p:cNvSpPr txBox="1"/>
          <p:nvPr/>
        </p:nvSpPr>
        <p:spPr>
          <a:xfrm>
            <a:off x="128726" y="2567110"/>
            <a:ext cx="61788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Monotype Corsiva" pitchFamily="66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http://vasilek19.ru/allfiles/personal/zayats/</a:t>
            </a:r>
            <a:r>
              <a:rPr lang="ru-RU" sz="2400" dirty="0">
                <a:solidFill>
                  <a:srgbClr val="002060"/>
                </a:solidFill>
                <a:latin typeface="Monotype Corsiva" pitchFamily="66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Конкурс%20на%20лучший%20стенд%20Эколята%20-%20дошколята.</a:t>
            </a:r>
            <a:r>
              <a:rPr lang="en-US" sz="2400" dirty="0">
                <a:solidFill>
                  <a:srgbClr val="002060"/>
                </a:solidFill>
                <a:latin typeface="Monotype Corsiva" pitchFamily="66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pdf</a:t>
            </a:r>
            <a:endParaRPr lang="en-US" sz="2400" dirty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4486F58-9AFC-4FF4-9A66-C3276BDD54D4}"/>
              </a:ext>
            </a:extLst>
          </p:cNvPr>
          <p:cNvSpPr txBox="1"/>
          <p:nvPr/>
        </p:nvSpPr>
        <p:spPr>
          <a:xfrm>
            <a:off x="154546" y="3892019"/>
            <a:ext cx="617885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Monotype Corsiva" pitchFamily="66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http://vasilek19.ru/allfiles/personal/zayats/</a:t>
            </a:r>
            <a:r>
              <a:rPr lang="ru-RU" sz="2400" dirty="0">
                <a:solidFill>
                  <a:srgbClr val="002060"/>
                </a:solidFill>
                <a:latin typeface="Monotype Corsiva" pitchFamily="66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Сертификат%20Эколята%20-%20Дошколята.</a:t>
            </a:r>
            <a:r>
              <a:rPr lang="en-US" sz="2400" dirty="0">
                <a:solidFill>
                  <a:srgbClr val="002060"/>
                </a:solidFill>
                <a:latin typeface="Monotype Corsiva" pitchFamily="66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pdf</a:t>
            </a:r>
            <a:endParaRPr lang="en-US" sz="2400" dirty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6A7A429-1BB4-4175-A501-2F0709063452}"/>
              </a:ext>
            </a:extLst>
          </p:cNvPr>
          <p:cNvSpPr txBox="1"/>
          <p:nvPr/>
        </p:nvSpPr>
        <p:spPr>
          <a:xfrm>
            <a:off x="154546" y="1362192"/>
            <a:ext cx="61788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Monotype Corsiva" pitchFamily="66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http://vasilek19.ru/allfiles/personal/zayats/</a:t>
            </a:r>
            <a:r>
              <a:rPr lang="ru-RU" sz="2400" dirty="0">
                <a:solidFill>
                  <a:srgbClr val="002060"/>
                </a:solidFill>
                <a:latin typeface="Monotype Corsiva" pitchFamily="66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Детский%20экологический%20конкурс%20Зелёная%20планета.</a:t>
            </a:r>
            <a:r>
              <a:rPr lang="en-US" sz="2400" dirty="0">
                <a:solidFill>
                  <a:srgbClr val="002060"/>
                </a:solidFill>
                <a:latin typeface="Monotype Corsiva" pitchFamily="66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pdf</a:t>
            </a:r>
            <a:endParaRPr lang="en-US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960B496-7540-4D6E-AF1B-B8371E7412F9}"/>
              </a:ext>
            </a:extLst>
          </p:cNvPr>
          <p:cNvSpPr txBox="1"/>
          <p:nvPr/>
        </p:nvSpPr>
        <p:spPr>
          <a:xfrm>
            <a:off x="154546" y="4976074"/>
            <a:ext cx="64593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Monotype Corsiva" pitchFamily="66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http://vasilek19.ru/allfiles/personal/zayats/</a:t>
            </a:r>
            <a:r>
              <a:rPr lang="ru-RU" sz="2400" dirty="0">
                <a:solidFill>
                  <a:srgbClr val="002060"/>
                </a:solidFill>
                <a:latin typeface="Monotype Corsiva" pitchFamily="66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грамота.</a:t>
            </a:r>
            <a:r>
              <a:rPr lang="en-US" sz="2400" dirty="0">
                <a:solidFill>
                  <a:srgbClr val="002060"/>
                </a:solidFill>
                <a:latin typeface="Monotype Corsiva" pitchFamily="66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pdf</a:t>
            </a:r>
            <a:endParaRPr lang="en-US" sz="2400" dirty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45DCE61-7F79-40EB-9F0C-0B55EE2C0510}"/>
              </a:ext>
            </a:extLst>
          </p:cNvPr>
          <p:cNvSpPr txBox="1"/>
          <p:nvPr/>
        </p:nvSpPr>
        <p:spPr>
          <a:xfrm>
            <a:off x="128726" y="5652524"/>
            <a:ext cx="64363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Monotype Corsiva" pitchFamily="66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http://vasilek19.ru/allfiles/personal/zayats/</a:t>
            </a:r>
            <a:r>
              <a:rPr lang="ru-RU" sz="2400" dirty="0">
                <a:solidFill>
                  <a:srgbClr val="002060"/>
                </a:solidFill>
                <a:latin typeface="Monotype Corsiva" pitchFamily="66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приказ.</a:t>
            </a:r>
            <a:r>
              <a:rPr lang="en-US" sz="2400" dirty="0">
                <a:solidFill>
                  <a:srgbClr val="002060"/>
                </a:solidFill>
                <a:latin typeface="Monotype Corsiva" pitchFamily="66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pdf</a:t>
            </a:r>
            <a:endParaRPr lang="en-US" sz="2400" dirty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BDE3FCA-E1FB-43B2-8421-13B765A2D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661" y="1115926"/>
            <a:ext cx="5773247" cy="555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66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ECBC4B3-C569-48F5-A2DB-1856ADF93B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072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xmlns="" id="{6E67A833-9126-4807-99B0-EC49A7AF98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4"/>
          <a:stretch/>
        </p:blipFill>
        <p:spPr bwMode="auto">
          <a:xfrm>
            <a:off x="10489937" y="5386587"/>
            <a:ext cx="1798845" cy="16526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42A3FBE-838C-4990-B55A-21807A2CB521}"/>
              </a:ext>
            </a:extLst>
          </p:cNvPr>
          <p:cNvSpPr txBox="1"/>
          <p:nvPr/>
        </p:nvSpPr>
        <p:spPr>
          <a:xfrm>
            <a:off x="321972" y="635163"/>
            <a:ext cx="7759083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endParaRPr lang="ru-RU" sz="2800" b="1" i="1" dirty="0" smtClean="0">
              <a:solidFill>
                <a:srgbClr val="002060"/>
              </a:solidFill>
              <a:effectLst/>
              <a:latin typeface="Monotype Corsiva" panose="03010101010201010101" pitchFamily="66" charset="0"/>
            </a:endParaRPr>
          </a:p>
          <a:p>
            <a:pPr algn="l" fontAlgn="base"/>
            <a:r>
              <a:rPr lang="ru-RU" sz="2800" b="1" i="1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КОНТАКТЫ</a:t>
            </a:r>
            <a:r>
              <a:rPr lang="ru-RU" sz="2800" b="1" i="1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:</a:t>
            </a:r>
            <a:br>
              <a:rPr lang="ru-RU" sz="2800" b="1" i="1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</a:br>
            <a:endParaRPr lang="ru-RU" sz="2800" b="1" i="0" dirty="0">
              <a:solidFill>
                <a:srgbClr val="002060"/>
              </a:solidFill>
              <a:effectLst/>
              <a:latin typeface="Monotype Corsiva" panose="03010101010201010101" pitchFamily="66" charset="0"/>
            </a:endParaRPr>
          </a:p>
          <a:p>
            <a:pPr algn="l" fontAlgn="base"/>
            <a:r>
              <a:rPr lang="ru-RU" sz="2800" b="1" i="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Рабочий адрес:</a:t>
            </a:r>
            <a:r>
              <a:rPr lang="ru-RU" sz="2800" b="0" i="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 </a:t>
            </a:r>
            <a:r>
              <a:rPr lang="ru-RU" sz="2800" b="0" i="0" dirty="0">
                <a:solidFill>
                  <a:srgbClr val="0070C0"/>
                </a:solidFill>
                <a:effectLst/>
                <a:latin typeface="Monotype Corsiva" panose="03010101010201010101" pitchFamily="66" charset="0"/>
              </a:rPr>
              <a:t>352030, </a:t>
            </a:r>
            <a:r>
              <a:rPr lang="ru-RU" sz="2800" dirty="0">
                <a:solidFill>
                  <a:srgbClr val="0070C0"/>
                </a:solidFill>
                <a:latin typeface="Monotype Corsiva" panose="03010101010201010101" pitchFamily="66" charset="0"/>
              </a:rPr>
              <a:t>ст</a:t>
            </a:r>
            <a:r>
              <a:rPr lang="ru-RU" sz="2800" b="0" i="0" dirty="0">
                <a:solidFill>
                  <a:srgbClr val="0070C0"/>
                </a:solidFill>
                <a:effectLst/>
                <a:latin typeface="Monotype Corsiva" panose="03010101010201010101" pitchFamily="66" charset="0"/>
              </a:rPr>
              <a:t>. Кущёвская, </a:t>
            </a:r>
            <a:r>
              <a:rPr lang="ru-RU" sz="2800" b="0" i="0" dirty="0" err="1">
                <a:solidFill>
                  <a:srgbClr val="0070C0"/>
                </a:solidFill>
                <a:effectLst/>
                <a:latin typeface="Monotype Corsiva" panose="03010101010201010101" pitchFamily="66" charset="0"/>
              </a:rPr>
              <a:t>пер.Первомайский</a:t>
            </a:r>
            <a:r>
              <a:rPr lang="ru-RU" sz="2800" b="0" i="0" dirty="0">
                <a:solidFill>
                  <a:srgbClr val="0070C0"/>
                </a:solidFill>
                <a:effectLst/>
                <a:latin typeface="Monotype Corsiva" panose="03010101010201010101" pitchFamily="66" charset="0"/>
              </a:rPr>
              <a:t>, 83.</a:t>
            </a:r>
          </a:p>
          <a:p>
            <a:pPr algn="l" fontAlgn="base"/>
            <a:r>
              <a:rPr lang="ru-RU" sz="2800" b="1" i="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Рабочий телефон:</a:t>
            </a:r>
            <a:r>
              <a:rPr lang="ru-RU" sz="2800" b="0" i="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 </a:t>
            </a:r>
            <a:r>
              <a:rPr lang="ru-RU" sz="2800" b="0" i="0" dirty="0">
                <a:solidFill>
                  <a:srgbClr val="0070C0"/>
                </a:solidFill>
                <a:effectLst/>
                <a:latin typeface="Monotype Corsiva" panose="03010101010201010101" pitchFamily="66" charset="0"/>
              </a:rPr>
              <a:t>+7 (861) 685-54-72</a:t>
            </a:r>
          </a:p>
          <a:p>
            <a:pPr algn="l" fontAlgn="base"/>
            <a:r>
              <a:rPr lang="ru-RU" sz="2800" b="1" i="0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Рабочая </a:t>
            </a:r>
            <a:r>
              <a:rPr lang="ru-RU" sz="2800" b="1" i="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электронная почта: </a:t>
            </a:r>
            <a:r>
              <a:rPr lang="en-US" sz="2800" i="0" dirty="0">
                <a:solidFill>
                  <a:srgbClr val="002060"/>
                </a:solidFill>
                <a:effectLst/>
                <a:latin typeface="Monotype Corsiva" panose="03010101010201010101" pitchFamily="66" charset="0"/>
                <a:hlinkClick r:id="rId4"/>
              </a:rPr>
              <a:t>mbdou.ds-19@mail.ru</a:t>
            </a:r>
            <a:endParaRPr lang="ru-RU" sz="2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fontAlgn="t"/>
            <a:r>
              <a:rPr lang="ru-RU" sz="2800" b="1" i="0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Адрес </a:t>
            </a:r>
            <a:r>
              <a:rPr lang="ru-RU" sz="2800" b="1" i="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са</a:t>
            </a:r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йт</a:t>
            </a:r>
            <a:r>
              <a:rPr lang="ru-RU" sz="2800" b="1" i="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а образовательной организации:</a:t>
            </a:r>
            <a:r>
              <a:rPr lang="ru-RU" sz="2800" b="0" i="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 </a:t>
            </a:r>
            <a:r>
              <a:rPr lang="ru-RU" sz="2800" b="1" u="none" strike="noStrike" dirty="0">
                <a:solidFill>
                  <a:srgbClr val="0563C1"/>
                </a:solidFill>
                <a:effectLst/>
                <a:latin typeface="Monotype Corsiva" panose="03010101010201010101" pitchFamily="66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/>
            </a:r>
            <a:br>
              <a:rPr lang="ru-RU" sz="2800" b="1" u="none" strike="noStrike" dirty="0">
                <a:solidFill>
                  <a:srgbClr val="0563C1"/>
                </a:solidFill>
                <a:effectLst/>
                <a:latin typeface="Monotype Corsiva" panose="03010101010201010101" pitchFamily="66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</a:br>
            <a:r>
              <a:rPr lang="ru-RU" sz="2800" b="1" u="none" strike="noStrike" dirty="0">
                <a:solidFill>
                  <a:srgbClr val="0563C1"/>
                </a:solidFill>
                <a:effectLst/>
                <a:latin typeface="Monotype Corsiva" panose="03010101010201010101" pitchFamily="66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Главная страница - Детский сад № 19 "Василёк» </a:t>
            </a:r>
            <a:r>
              <a:rPr lang="ru-RU" sz="2800" b="1" i="0" u="none" strike="noStrike" dirty="0">
                <a:solidFill>
                  <a:srgbClr val="0070C0"/>
                </a:solidFill>
                <a:effectLst/>
                <a:latin typeface="Monotype Corsiva" panose="03010101010201010101" pitchFamily="66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vasilek19.ru</a:t>
            </a:r>
            <a:endParaRPr lang="ru-RU" sz="2800" b="1" i="0" u="none" strike="noStrike" dirty="0">
              <a:solidFill>
                <a:srgbClr val="0070C0"/>
              </a:solidFill>
              <a:effectLst/>
              <a:latin typeface="Monotype Corsiva" panose="03010101010201010101" pitchFamily="66" charset="0"/>
            </a:endParaRPr>
          </a:p>
          <a:p>
            <a:pPr fontAlgn="t"/>
            <a:endParaRPr lang="ru-RU" sz="2800" b="1" u="none" strike="noStrike" dirty="0">
              <a:solidFill>
                <a:srgbClr val="0563C1"/>
              </a:solidFill>
              <a:effectLst/>
              <a:latin typeface="Monotype Corsiva" panose="03010101010201010101" pitchFamily="66" charset="0"/>
              <a:hlinkClick r:id="rId5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algn="l" fontAlgn="t"/>
            <a:endParaRPr lang="en-US" sz="2800" b="1" i="0" u="none" strike="noStrike" dirty="0">
              <a:solidFill>
                <a:srgbClr val="002060"/>
              </a:solidFill>
              <a:effectLst/>
              <a:latin typeface="Monotype Corsiva" panose="03010101010201010101" pitchFamily="66" charset="0"/>
            </a:endParaRPr>
          </a:p>
          <a:p>
            <a:pPr algn="l" fontAlgn="t"/>
            <a:endParaRPr lang="ru-RU" b="0" i="0" dirty="0">
              <a:effectLst/>
              <a:latin typeface="YS Text"/>
            </a:endParaRPr>
          </a:p>
          <a:p>
            <a:r>
              <a:rPr lang="ru-RU" dirty="0">
                <a:effectLst/>
                <a:latin typeface="YS Text"/>
              </a:rPr>
              <a:t/>
            </a:r>
            <a:br>
              <a:rPr lang="ru-RU" dirty="0">
                <a:effectLst/>
                <a:latin typeface="YS Text"/>
              </a:rPr>
            </a:br>
            <a:endParaRPr lang="ru-RU" b="0" i="0" dirty="0">
              <a:solidFill>
                <a:srgbClr val="50695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BDF9F35-DDB4-45F2-8C7E-CCA5C660E859}"/>
              </a:ext>
            </a:extLst>
          </p:cNvPr>
          <p:cNvSpPr txBox="1"/>
          <p:nvPr/>
        </p:nvSpPr>
        <p:spPr>
          <a:xfrm>
            <a:off x="3006571" y="5018839"/>
            <a:ext cx="6178858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3200" b="1" i="1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ОБРАТНАЯ СВЯЗЬ:</a:t>
            </a:r>
            <a:endParaRPr lang="ru-RU" sz="3200" b="1" i="0" dirty="0">
              <a:solidFill>
                <a:srgbClr val="002060"/>
              </a:solidFill>
              <a:effectLst/>
              <a:latin typeface="Monotype Corsiva" panose="03010101010201010101" pitchFamily="66" charset="0"/>
            </a:endParaRPr>
          </a:p>
          <a:p>
            <a:pPr algn="l" fontAlgn="base"/>
            <a:r>
              <a:rPr lang="ru-RU" sz="3200" b="1" i="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Личная электронная почта:</a:t>
            </a:r>
          </a:p>
          <a:p>
            <a:pPr fontAlgn="base"/>
            <a:r>
              <a:rPr lang="en-US" sz="3200" b="0" i="0" dirty="0">
                <a:solidFill>
                  <a:srgbClr val="002060"/>
                </a:solidFill>
                <a:effectLst/>
                <a:latin typeface="Monotype Corsiva" panose="03010101010201010101" pitchFamily="66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madam-pervushima1994@mail.ru</a:t>
            </a:r>
            <a:endParaRPr lang="en-US" sz="3200" b="0" i="0" dirty="0">
              <a:solidFill>
                <a:srgbClr val="002060"/>
              </a:solidFill>
              <a:effectLst/>
              <a:latin typeface="Monotype Corsiva" panose="03010101010201010101" pitchFamily="66" charset="0"/>
            </a:endParaRPr>
          </a:p>
          <a:p>
            <a:pPr algn="l" fontAlgn="base"/>
            <a:endParaRPr lang="ru-RU" sz="1800" b="0" i="0" dirty="0">
              <a:solidFill>
                <a:srgbClr val="00467A"/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AE2AF56-D13F-4D6A-91E9-6ADAB6CC4E7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86" b="31924"/>
          <a:stretch/>
        </p:blipFill>
        <p:spPr>
          <a:xfrm>
            <a:off x="6296268" y="243440"/>
            <a:ext cx="5778322" cy="331434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933A151B-E583-42BC-BA29-F19DFF036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1568">
            <a:off x="7819311" y="5019369"/>
            <a:ext cx="2284520" cy="176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23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ECBC4B3-C569-48F5-A2DB-1856ADF93B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72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xmlns="" id="{6E67A833-9126-4807-99B0-EC49A7AF98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4"/>
          <a:stretch/>
        </p:blipFill>
        <p:spPr bwMode="auto">
          <a:xfrm>
            <a:off x="10489937" y="5386587"/>
            <a:ext cx="1798845" cy="16526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739C53BA-D338-4B8D-B124-967E6A65C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1" b="52362"/>
          <a:stretch/>
        </p:blipFill>
        <p:spPr bwMode="auto">
          <a:xfrm>
            <a:off x="1524000" y="4760767"/>
            <a:ext cx="9144000" cy="182880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istrator PC\Desktop\опыт-работы.gif">
            <a:extLst>
              <a:ext uri="{FF2B5EF4-FFF2-40B4-BE49-F238E27FC236}">
                <a16:creationId xmlns:a16="http://schemas.microsoft.com/office/drawing/2014/main" xmlns="" id="{D82439F5-BC1E-4F5B-9CC2-0BD1BF70A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843" y="1060162"/>
            <a:ext cx="8654310" cy="403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AD3BD18-B710-4366-BEB8-84CB17320F2E}"/>
              </a:ext>
            </a:extLst>
          </p:cNvPr>
          <p:cNvSpPr txBox="1"/>
          <p:nvPr/>
        </p:nvSpPr>
        <p:spPr>
          <a:xfrm>
            <a:off x="4353060" y="99634"/>
            <a:ext cx="4868214" cy="3067348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Воспитателем </a:t>
            </a: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надо родиться, </a:t>
            </a:r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Чтоб </a:t>
            </a: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детей непременно любить.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 И терпенье иметь, не сердиться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,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И заботой уметь окружить!</a:t>
            </a:r>
            <a:b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91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ECBC4B3-C569-48F5-A2DB-1856ADF93B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7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347B01-DE15-4A90-BCC5-DD0EAF46125C}"/>
              </a:ext>
            </a:extLst>
          </p:cNvPr>
          <p:cNvSpPr txBox="1"/>
          <p:nvPr/>
        </p:nvSpPr>
        <p:spPr>
          <a:xfrm flipH="1">
            <a:off x="71021" y="105440"/>
            <a:ext cx="12070238" cy="6765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Уважаемые посетители нашего сайта! </a:t>
            </a:r>
          </a:p>
          <a:p>
            <a:pPr algn="ctr"/>
            <a:r>
              <a:rPr lang="ru-RU" sz="2400" b="1" i="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Я рада приветствовать Вас на своей страничке.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just"/>
            <a:endParaRPr lang="ru-RU" sz="2400" b="0" i="0" dirty="0">
              <a:solidFill>
                <a:srgbClr val="002060"/>
              </a:solidFill>
              <a:effectLst/>
              <a:latin typeface="Monotype Corsiva" panose="03010101010201010101" pitchFamily="66" charset="0"/>
            </a:endParaRPr>
          </a:p>
          <a:p>
            <a:pPr algn="just"/>
            <a:r>
              <a:rPr lang="ru-RU" sz="2400" b="0" i="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Сколько профессий интересных и нужных существует на свете, но как необходимо для человека найти в жизни именно то, что соответствует его природным наклонностям, любимую работу, своё призвание.</a:t>
            </a:r>
          </a:p>
          <a:p>
            <a:pPr algn="just"/>
            <a:r>
              <a:rPr lang="ru-RU" sz="2400" b="0" i="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   По моему мнению, воспитатель - творческая, креативная личность, которая должна уметь мыслить оригинально и видеть один и тот же предмет по-разному. Он должен постоянно дарить ребёнку ощущение радости, уверенности, защищенности. Понятно, что все мы люди и ничто человеческое нам не чуждо. Но, переступив порог дошкольного учреждения, педагогу необходимо оставить за дверью все свои личные переживания, печали, невзгоды. Ребенок хочет увидеть улыбку на лице любимого воспитателя и понять – его здесь ждут, ему здесь рады! И это тоже необходимое качество для воспитателя – уметь быть счастливым самому!</a:t>
            </a:r>
          </a:p>
          <a:p>
            <a:pPr algn="just"/>
            <a:r>
              <a:rPr lang="ru-RU" sz="2400" i="1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Моя миссия, как педагога, направлена на то, что бы из «зернышек» появились «прекрасные ростки».</a:t>
            </a:r>
            <a:r>
              <a:rPr lang="ru-RU" sz="2400" i="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 В этом мне помогают мои коллеги, самые добрые, самые красивые, самые умные и творческие люди.            Благодаря им, я иду на работу с уверенностью в том, что меня всегда поддержат, выслушают и дадут совет.</a:t>
            </a:r>
            <a:endParaRPr lang="ru-RU" sz="24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F796EA8-FC84-4922-8603-289CCB6561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474" y="228282"/>
            <a:ext cx="1232044" cy="1551043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bliqueBottomRight"/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B859693-7ACC-4319-9064-B394E22FC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3745" y="31417"/>
            <a:ext cx="1477501" cy="162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ECBC4B3-C569-48F5-A2DB-1856ADF93B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72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347B01-DE15-4A90-BCC5-DD0EAF46125C}"/>
              </a:ext>
            </a:extLst>
          </p:cNvPr>
          <p:cNvSpPr txBox="1"/>
          <p:nvPr/>
        </p:nvSpPr>
        <p:spPr>
          <a:xfrm>
            <a:off x="363895" y="130628"/>
            <a:ext cx="9552992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u="sng" dirty="0">
                <a:solidFill>
                  <a:srgbClr val="002060"/>
                </a:solidFill>
                <a:latin typeface="Monotype Corsiva" panose="03010101010201010101" pitchFamily="66" charset="0"/>
              </a:rPr>
              <a:t>СОДЕРЖАНИЕ:</a:t>
            </a: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  <a:t>Моё профессиональное кредо</a:t>
            </a: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  <a:t>Личные данные</a:t>
            </a: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ru-RU" sz="2800" dirty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Основной принцип работы</a:t>
            </a: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ru-RU" sz="2800" dirty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Мои приоритетные задачи</a:t>
            </a: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ru-RU" sz="2800" i="1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Полезные ссылки </a:t>
            </a:r>
            <a:endParaRPr lang="ru-RU" sz="2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  <a:t>Мой опыт работы</a:t>
            </a: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  <a:t>Достижение воспитанников</a:t>
            </a: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  <a:t>Обратная связь</a:t>
            </a:r>
          </a:p>
          <a:p>
            <a:pPr marL="914400" indent="-914400">
              <a:buFont typeface="+mj-lt"/>
              <a:buAutoNum type="arabicPeriod"/>
            </a:pPr>
            <a:endParaRPr lang="ru-RU" sz="4000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endParaRPr lang="ru-RU" sz="4800" dirty="0">
              <a:latin typeface="Monotype Corsiva" panose="03010101010201010101" pitchFamily="66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E99199CD-C21C-4849-A0FA-0C44AABB1A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4"/>
          <a:stretch/>
        </p:blipFill>
        <p:spPr bwMode="auto">
          <a:xfrm>
            <a:off x="9294068" y="4396505"/>
            <a:ext cx="2985384" cy="274268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50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ECBC4B3-C569-48F5-A2DB-1856ADF93B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7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F3BAC4B-9AC3-4F07-A5EC-DD55C6C552F9}"/>
              </a:ext>
            </a:extLst>
          </p:cNvPr>
          <p:cNvSpPr txBox="1"/>
          <p:nvPr/>
        </p:nvSpPr>
        <p:spPr>
          <a:xfrm>
            <a:off x="1399361" y="1996159"/>
            <a:ext cx="57779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Моё профессиональное кредо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1268922-385F-482F-BB43-EA6698E547A6}"/>
              </a:ext>
            </a:extLst>
          </p:cNvPr>
          <p:cNvSpPr txBox="1"/>
          <p:nvPr/>
        </p:nvSpPr>
        <p:spPr>
          <a:xfrm>
            <a:off x="470419" y="2942073"/>
            <a:ext cx="11251162" cy="1977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0" i="1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  Погрузившись с головой в профессию, я в нее влюбилась, и сегодня мне ясно, что быть воспитателем – моё призвание. Сегодня я точно знаю, что никакая другая работа не даст мне такого эмоционального и душевного удовлетворения…</a:t>
            </a:r>
            <a:endParaRPr lang="ru-RU" sz="2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96B3115C-C0FD-4F80-A48F-A48DC375B6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4"/>
          <a:stretch/>
        </p:blipFill>
        <p:spPr bwMode="auto">
          <a:xfrm>
            <a:off x="10489937" y="5386587"/>
            <a:ext cx="1798845" cy="16526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FE8B00D-185C-4BA9-8496-ADAF61270667}"/>
              </a:ext>
            </a:extLst>
          </p:cNvPr>
          <p:cNvSpPr txBox="1"/>
          <p:nvPr/>
        </p:nvSpPr>
        <p:spPr>
          <a:xfrm>
            <a:off x="5512158" y="169056"/>
            <a:ext cx="654765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2000" b="1" dirty="0">
                <a:solidFill>
                  <a:srgbClr val="002060"/>
                </a:solidFill>
                <a:effectLst/>
                <a:latin typeface="PT Serif" panose="020A0603040505020204" pitchFamily="18" charset="-52"/>
              </a:rPr>
              <a:t>«</a:t>
            </a:r>
            <a:r>
              <a:rPr lang="ru-RU" sz="2000" b="1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Многое зависит от того, кто вел ребенка в детский сад, что вошло в его разум и сердце из окружающего мира, — это и определяет, каким человеком станет сегодняшний малыш. Ориентиром для ребенка является взрослый, в данном случае воспитатель».</a:t>
            </a:r>
          </a:p>
          <a:p>
            <a:pPr algn="r" fontAlgn="base"/>
            <a:r>
              <a:rPr lang="ru-RU" sz="2000" b="1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А.В. Сухомлинский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7855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ECBC4B3-C569-48F5-A2DB-1856ADF93B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7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CEA6441-7125-4348-AA66-F88E9C4C6BDF}"/>
              </a:ext>
            </a:extLst>
          </p:cNvPr>
          <p:cNvSpPr txBox="1"/>
          <p:nvPr/>
        </p:nvSpPr>
        <p:spPr>
          <a:xfrm>
            <a:off x="7318030" y="81852"/>
            <a:ext cx="60975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Личные данные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269E6B2-3337-4147-82F1-962D795D2821}"/>
              </a:ext>
            </a:extLst>
          </p:cNvPr>
          <p:cNvSpPr txBox="1"/>
          <p:nvPr/>
        </p:nvSpPr>
        <p:spPr>
          <a:xfrm>
            <a:off x="197383" y="628398"/>
            <a:ext cx="11855187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Ф.И.О.: </a:t>
            </a:r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  <a:t>Заяц Елена Алексеевна</a:t>
            </a:r>
          </a:p>
          <a:p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Должность:</a:t>
            </a:r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  <a:t> воспитатель</a:t>
            </a:r>
          </a:p>
          <a:p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Категория: </a:t>
            </a:r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  <a:t>соответствие занимаемой должности</a:t>
            </a:r>
          </a:p>
          <a:p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Образование: </a:t>
            </a:r>
            <a:r>
              <a:rPr lang="ru-RU" sz="280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Федеральное государственное бюджетное образовательное учреждение высшего профессионального образования «Ростовский государственный университет путей сообщения г. </a:t>
            </a:r>
            <a:r>
              <a:rPr lang="ru-RU" sz="2800" dirty="0" err="1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Ростов</a:t>
            </a:r>
            <a:r>
              <a:rPr lang="ru-RU" sz="280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 -на-Дону</a:t>
            </a:r>
          </a:p>
          <a:p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Квалификация по диплому: </a:t>
            </a:r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  <a:t>бухгалтер</a:t>
            </a:r>
          </a:p>
          <a:p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Диплом о профессиональной переподготовке: </a:t>
            </a:r>
            <a:r>
              <a:rPr lang="ru-RU" sz="280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АНО ДПО «Московская академия профессиональных компетенций» по программе «Дошкольное образование. Воспитатель логопедической группы».</a:t>
            </a:r>
          </a:p>
          <a:p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Повышение квалификации:</a:t>
            </a:r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«Актуальные направления и современные практики дошкольного образования в соответствии с ФГОС ДО»</a:t>
            </a:r>
          </a:p>
          <a:p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Стаж работы в должности: </a:t>
            </a:r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  <a:t>2.10 мес.</a:t>
            </a:r>
          </a:p>
          <a:p>
            <a:r>
              <a:rPr lang="ru-RU" sz="2800" b="1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Общий стаж: </a:t>
            </a:r>
            <a:r>
              <a:rPr lang="ru-RU" sz="280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4 года</a:t>
            </a:r>
          </a:p>
          <a:p>
            <a:endParaRPr lang="ru-RU" sz="2400" dirty="0">
              <a:effectLst/>
            </a:endParaRPr>
          </a:p>
          <a:p>
            <a:endParaRPr lang="ru-RU" sz="2400" dirty="0">
              <a:effectLst/>
            </a:endParaRPr>
          </a:p>
          <a:p>
            <a:endParaRPr lang="ru-RU" sz="2400" dirty="0"/>
          </a:p>
          <a:p>
            <a:endParaRPr lang="ru-RU" sz="1800" dirty="0">
              <a:effectLst/>
            </a:endParaRPr>
          </a:p>
          <a:p>
            <a:endParaRPr lang="ru-RU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xmlns="" id="{DED62B26-D98B-41DE-AC70-5D07A9CB4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4"/>
          <a:stretch/>
        </p:blipFill>
        <p:spPr bwMode="auto">
          <a:xfrm>
            <a:off x="10489937" y="5386587"/>
            <a:ext cx="1798845" cy="16526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06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ECBC4B3-C569-48F5-A2DB-1856ADF93B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72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xmlns="" id="{40A8BCB1-96A0-4158-9A2D-F94E370A9E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4"/>
          <a:stretch/>
        </p:blipFill>
        <p:spPr bwMode="auto">
          <a:xfrm>
            <a:off x="10489937" y="5386587"/>
            <a:ext cx="1798845" cy="16526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205272B-FF98-48CB-B187-AAF41A743FE8}"/>
              </a:ext>
            </a:extLst>
          </p:cNvPr>
          <p:cNvSpPr txBox="1"/>
          <p:nvPr/>
        </p:nvSpPr>
        <p:spPr>
          <a:xfrm>
            <a:off x="356895" y="227140"/>
            <a:ext cx="10867831" cy="5099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125"/>
              </a:spcAft>
            </a:pPr>
            <a:r>
              <a:rPr lang="ru-RU" sz="3200" b="1" dirty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Основной принцип работы:</a:t>
            </a:r>
            <a:endParaRPr lang="ru-RU" sz="3200" dirty="0">
              <a:solidFill>
                <a:srgbClr val="00206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1125"/>
              </a:spcAft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Детям больше самостоятельности и права выбора;</a:t>
            </a:r>
          </a:p>
          <a:p>
            <a:pPr marL="457200" indent="-457200">
              <a:lnSpc>
                <a:spcPct val="150000"/>
              </a:lnSpc>
              <a:spcAft>
                <a:spcPts val="1125"/>
              </a:spcAft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Уметь вставать на позицию ребенка, видеть в нем личность, индивидуальность;</a:t>
            </a:r>
            <a:endParaRPr lang="ru-RU" sz="2800" dirty="0">
              <a:solidFill>
                <a:srgbClr val="00206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1125"/>
              </a:spcAft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Помогать ребенку, быть социально значимым и успешным;</a:t>
            </a:r>
            <a:endParaRPr lang="ru-RU" sz="2800" dirty="0">
              <a:solidFill>
                <a:srgbClr val="00206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1125"/>
              </a:spcAft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новое – это интересно!</a:t>
            </a:r>
            <a:endParaRPr lang="ru-RU" sz="2800" dirty="0">
              <a:solidFill>
                <a:srgbClr val="00206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125"/>
              </a:spcAft>
            </a:pPr>
            <a:endParaRPr lang="ru-RU" sz="1600" dirty="0">
              <a:solidFill>
                <a:srgbClr val="00467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25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ECBC4B3-C569-48F5-A2DB-1856ADF93B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7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xmlns="" id="{015318ED-A06C-4AE6-854D-C4E4351301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4"/>
          <a:stretch/>
        </p:blipFill>
        <p:spPr bwMode="auto">
          <a:xfrm>
            <a:off x="10489937" y="5386587"/>
            <a:ext cx="1798845" cy="16526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69251BE-C1F6-4EEA-8324-8A86883A5AAF}"/>
              </a:ext>
            </a:extLst>
          </p:cNvPr>
          <p:cNvSpPr txBox="1"/>
          <p:nvPr/>
        </p:nvSpPr>
        <p:spPr>
          <a:xfrm>
            <a:off x="158620" y="107930"/>
            <a:ext cx="11644604" cy="629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125"/>
              </a:spcAft>
            </a:pPr>
            <a:r>
              <a:rPr lang="ru-RU" sz="4000" b="1" dirty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«Мои приоритетные задачи»:</a:t>
            </a:r>
            <a:endParaRPr lang="ru-RU" sz="4000" dirty="0">
              <a:solidFill>
                <a:srgbClr val="00206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125"/>
              </a:spcAft>
            </a:pPr>
            <a:r>
              <a:rPr lang="ru-RU" sz="2400" dirty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.Создание комфортных, благоприятных психолого-педагогических условий для максимального развития каждого ребенка.</a:t>
            </a:r>
            <a:endParaRPr lang="ru-RU" sz="2800" dirty="0">
              <a:solidFill>
                <a:srgbClr val="00206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125"/>
              </a:spcAft>
            </a:pPr>
            <a:r>
              <a:rPr lang="ru-RU" sz="2800" dirty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2.Изучение склонностей, интересов, 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талантов </a:t>
            </a:r>
            <a:r>
              <a:rPr lang="ru-RU" sz="2800" dirty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дарований.</a:t>
            </a:r>
            <a:endParaRPr lang="ru-RU" sz="2800" dirty="0">
              <a:solidFill>
                <a:srgbClr val="00206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125"/>
              </a:spcAft>
            </a:pPr>
            <a:r>
              <a:rPr lang="ru-RU" sz="2800" dirty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3.Формирование приёмов умственной деятельности, творческого и вариативного мышления на основе овладения детьми количественными отношениями предметов и явлений окружающего мира.</a:t>
            </a:r>
            <a:endParaRPr lang="ru-RU" sz="2800" dirty="0">
              <a:solidFill>
                <a:srgbClr val="00206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125"/>
              </a:spcAft>
            </a:pPr>
            <a:r>
              <a:rPr lang="ru-RU" sz="2800" dirty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4.Осуществление необходимой помощи воспитанникам в изучении и практическом применении знаний, полученных в детском саду.</a:t>
            </a:r>
            <a:endParaRPr lang="ru-RU" sz="2800" dirty="0">
              <a:solidFill>
                <a:srgbClr val="00206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125"/>
              </a:spcAft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5.При </a:t>
            </a:r>
            <a:r>
              <a:rPr lang="ru-RU" sz="2800" dirty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 ООД 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применять </a:t>
            </a:r>
            <a:r>
              <a:rPr lang="ru-RU" sz="2800" dirty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технологии:</a:t>
            </a:r>
            <a:endParaRPr lang="ru-RU" sz="2800" dirty="0">
              <a:solidFill>
                <a:srgbClr val="00206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125"/>
              </a:spcAft>
            </a:pPr>
            <a:r>
              <a:rPr lang="ru-RU" sz="2800" dirty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Информационно-компьютерные технологии (ИКТ); Здоровьесберегающие технологии ; Технология игрового обучения; Проектный метод.</a:t>
            </a:r>
            <a:endParaRPr lang="ru-RU" sz="2800" dirty="0">
              <a:solidFill>
                <a:srgbClr val="00206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8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ECBC4B3-C569-48F5-A2DB-1856ADF93B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72"/>
          <a:stretch/>
        </p:blipFill>
        <p:spPr>
          <a:xfrm>
            <a:off x="-1" y="0"/>
            <a:ext cx="12192001" cy="6890567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xmlns="" id="{1603EE4F-8D13-4D8D-94DA-BAB06E5138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4"/>
          <a:stretch/>
        </p:blipFill>
        <p:spPr bwMode="auto">
          <a:xfrm>
            <a:off x="10489937" y="5386587"/>
            <a:ext cx="1798845" cy="16526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DD782DC-9419-4176-9F90-F0B5E287261F}"/>
              </a:ext>
            </a:extLst>
          </p:cNvPr>
          <p:cNvSpPr txBox="1"/>
          <p:nvPr/>
        </p:nvSpPr>
        <p:spPr>
          <a:xfrm>
            <a:off x="151622" y="720565"/>
            <a:ext cx="61815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Monotype Corsiva" pitchFamily="66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Полезные статьи для родителей</a:t>
            </a:r>
          </a:p>
          <a:p>
            <a:r>
              <a:rPr lang="en-US" sz="2400" dirty="0">
                <a:solidFill>
                  <a:srgbClr val="002060"/>
                </a:solidFill>
                <a:latin typeface="Monotype Corsiva" pitchFamily="66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https://centerdetskiy.ru/stati</a:t>
            </a: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</a:p>
          <a:p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2400" dirty="0">
              <a:latin typeface="Monotype Corsiva" pitchFamily="66" charset="0"/>
            </a:endParaRPr>
          </a:p>
          <a:p>
            <a:endParaRPr lang="ru-R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1696E78-C101-4178-BE80-2F737F8407B7}"/>
              </a:ext>
            </a:extLst>
          </p:cNvPr>
          <p:cNvSpPr txBox="1"/>
          <p:nvPr/>
        </p:nvSpPr>
        <p:spPr>
          <a:xfrm>
            <a:off x="3902528" y="201539"/>
            <a:ext cx="61815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4000" b="1" i="1" dirty="0">
                <a:solidFill>
                  <a:srgbClr val="00467A"/>
                </a:solidFill>
                <a:effectLst/>
                <a:latin typeface="Monotype Corsiva" panose="03010101010201010101" pitchFamily="66" charset="0"/>
              </a:rPr>
              <a:t> </a:t>
            </a:r>
            <a:r>
              <a:rPr lang="ru-RU" sz="4000" b="1" i="1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ПОЛЕЗНЫЕ ССЫЛКИ </a:t>
            </a:r>
            <a:endParaRPr lang="ru-RU" sz="4000" b="1" i="0" dirty="0">
              <a:solidFill>
                <a:srgbClr val="002060"/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D387208-C857-4BA8-8282-ECC8F3EACADE}"/>
              </a:ext>
            </a:extLst>
          </p:cNvPr>
          <p:cNvSpPr txBox="1"/>
          <p:nvPr/>
        </p:nvSpPr>
        <p:spPr>
          <a:xfrm>
            <a:off x="151622" y="1560286"/>
            <a:ext cx="6181530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Monotype Corsiva" pitchFamily="66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Чудесенка – сайт для детей и родителей</a:t>
            </a:r>
          </a:p>
          <a:p>
            <a:r>
              <a:rPr lang="en-US" sz="2400" dirty="0">
                <a:solidFill>
                  <a:srgbClr val="002060"/>
                </a:solidFill>
                <a:latin typeface="Monotype Corsiva" pitchFamily="66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https://chudesenka.ru/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400" u="sng" dirty="0">
                <a:solidFill>
                  <a:srgbClr val="0070C0"/>
                </a:solidFill>
                <a:latin typeface="Monotype Corsiva" pitchFamily="66" charset="0"/>
              </a:rPr>
              <a:t>Навигатор для родителей</a:t>
            </a:r>
          </a:p>
          <a:p>
            <a:r>
              <a:rPr lang="ru-RU" sz="2400" u="sng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n-US" sz="2400" u="sng" dirty="0">
                <a:solidFill>
                  <a:srgbClr val="002060"/>
                </a:solidFill>
                <a:latin typeface="Monotype Corsiva" pitchFamily="66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</a:t>
            </a:r>
            <a:r>
              <a:rPr lang="ru-RU" sz="2400" u="sng" dirty="0" err="1">
                <a:solidFill>
                  <a:srgbClr val="002060"/>
                </a:solidFill>
                <a:latin typeface="Monotype Corsiva" pitchFamily="66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растимдетей.рф</a:t>
            </a:r>
            <a:r>
              <a:rPr lang="ru-RU" sz="2400" u="sng" dirty="0">
                <a:solidFill>
                  <a:srgbClr val="002060"/>
                </a:solidFill>
                <a:latin typeface="Monotype Corsiva" pitchFamily="66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endParaRPr lang="ru-RU" sz="2400" u="sng" dirty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1668F4E-97DD-44D5-BAF3-4F347257AEFA}"/>
              </a:ext>
            </a:extLst>
          </p:cNvPr>
          <p:cNvSpPr txBox="1"/>
          <p:nvPr/>
        </p:nvSpPr>
        <p:spPr>
          <a:xfrm>
            <a:off x="151622" y="3555553"/>
            <a:ext cx="61815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rgbClr val="0070C0"/>
                </a:solidFill>
                <a:latin typeface="Monotype Corsiva" pitchFamily="66" charset="0"/>
              </a:rPr>
              <a:t>Образовательная социальная сеть</a:t>
            </a:r>
          </a:p>
          <a:p>
            <a:r>
              <a:rPr lang="en-US" sz="2400" dirty="0">
                <a:solidFill>
                  <a:srgbClr val="002060"/>
                </a:solidFill>
                <a:latin typeface="Monotype Corsiva" pitchFamily="66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https://nsportal.ru/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2400" dirty="0">
              <a:latin typeface="Monotype Corsiva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A339948-8ACC-4751-909A-AECE5755E740}"/>
              </a:ext>
            </a:extLst>
          </p:cNvPr>
          <p:cNvSpPr txBox="1"/>
          <p:nvPr/>
        </p:nvSpPr>
        <p:spPr>
          <a:xfrm>
            <a:off x="151622" y="4490324"/>
            <a:ext cx="618153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0" u="sng" dirty="0">
                <a:solidFill>
                  <a:srgbClr val="002060"/>
                </a:solidFill>
                <a:effectLst/>
                <a:latin typeface="Monotype Corsiva" pitchFamily="66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До и после трех.</a:t>
            </a:r>
            <a:r>
              <a:rPr lang="ru-RU" sz="2400" i="0" dirty="0">
                <a:solidFill>
                  <a:srgbClr val="002060"/>
                </a:solidFill>
                <a:effectLst/>
                <a:latin typeface="Monotype Corsiva" pitchFamily="66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002060"/>
                </a:solidFill>
                <a:latin typeface="Monotype Corsiva" pitchFamily="66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Monotype Corsiva" pitchFamily="66" charset="0"/>
                <a:cs typeface="Times New Roman" panose="02020603050405020304" pitchFamily="18" charset="0"/>
              </a:rPr>
            </a:br>
            <a:r>
              <a:rPr lang="ru-RU" sz="2400" u="sng" dirty="0">
                <a:solidFill>
                  <a:srgbClr val="002060"/>
                </a:solidFill>
                <a:latin typeface="Monotype Corsiva" pitchFamily="66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http://azps.ru/baby/index.html</a:t>
            </a:r>
            <a:endParaRPr lang="ru-RU" sz="2400" u="sng" dirty="0">
              <a:solidFill>
                <a:srgbClr val="002060"/>
              </a:solidFill>
              <a:latin typeface="Monotype Corsiva" pitchFamily="66" charset="0"/>
              <a:cs typeface="Times New Roman" panose="02020603050405020304" pitchFamily="18" charset="0"/>
            </a:endParaRPr>
          </a:p>
          <a:p>
            <a:endParaRPr lang="ru-RU" sz="2400" u="sng" dirty="0">
              <a:solidFill>
                <a:srgbClr val="0070FE"/>
              </a:solidFill>
              <a:latin typeface="Monotype Corsiva" pitchFamily="66" charset="0"/>
              <a:cs typeface="Times New Roman" panose="02020603050405020304" pitchFamily="18" charset="0"/>
            </a:endParaRPr>
          </a:p>
          <a:p>
            <a:r>
              <a:rPr lang="ru-RU" sz="2400" u="sng" dirty="0">
                <a:solidFill>
                  <a:srgbClr val="0070C0"/>
                </a:solidFill>
                <a:latin typeface="Monotype Corsiva" pitchFamily="66" charset="0"/>
                <a:cs typeface="Times New Roman" panose="02020603050405020304" pitchFamily="18" charset="0"/>
              </a:rPr>
              <a:t>Почемучка </a:t>
            </a:r>
            <a:r>
              <a:rPr lang="ru-RU" sz="2400" dirty="0">
                <a:solidFill>
                  <a:srgbClr val="002060"/>
                </a:solidFill>
                <a:latin typeface="Monotype Corsiva" pitchFamily="66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– сайт для детей и родителей</a:t>
            </a:r>
            <a:endParaRPr lang="ru-RU" sz="2400" u="sng" dirty="0">
              <a:solidFill>
                <a:srgbClr val="002060"/>
              </a:solidFill>
              <a:latin typeface="Monotype Corsiva" pitchFamily="66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Monotype Corsiva" pitchFamily="66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https://pochemu4ka.ru/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2400" dirty="0"/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47D1D07C-3E7A-4586-B871-B45EBC27C5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" t="4588" r="5972" b="12616"/>
          <a:stretch/>
        </p:blipFill>
        <p:spPr bwMode="auto">
          <a:xfrm>
            <a:off x="4046927" y="2017994"/>
            <a:ext cx="8241855" cy="292452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50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ECBC4B3-C569-48F5-A2DB-1856ADF93B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72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F5D644E-3A9B-4F67-A78C-4C04BEF31D1C}"/>
              </a:ext>
            </a:extLst>
          </p:cNvPr>
          <p:cNvSpPr txBox="1"/>
          <p:nvPr/>
        </p:nvSpPr>
        <p:spPr>
          <a:xfrm>
            <a:off x="3087605" y="203238"/>
            <a:ext cx="61817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Мой опыт работы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8890" y="930522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Monotype Corsiva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http://vasilek19.ru/allfiles/metod-kopilka/gross/</a:t>
            </a:r>
            <a:r>
              <a:rPr lang="ru-RU" sz="2400" dirty="0">
                <a:solidFill>
                  <a:srgbClr val="002060"/>
                </a:solidFill>
                <a:latin typeface="Monotype Corsiva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Арктика%20и%20Антарктида.</a:t>
            </a:r>
            <a:r>
              <a:rPr lang="en-US" sz="2400" dirty="0" err="1">
                <a:solidFill>
                  <a:srgbClr val="002060"/>
                </a:solidFill>
                <a:latin typeface="Monotype Corsiva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pdf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8890" y="1840002"/>
            <a:ext cx="61990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http://vasilek19.ru/allfiles/metod-kopilka/gross/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Беседа%20с%20детьми%20Водные%20ресурсы%20Земли.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pdf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6111" y="3138168"/>
            <a:ext cx="65081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http://vasilek19.ru/allfiles/metod-kopilka/gross/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Конспект%20Планета%20Земля%20в%20опасности.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pdf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6110" y="4514026"/>
            <a:ext cx="68786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Monotype Corsiva" pitchFamily="66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http://vasilek19.ru/allfiles/metod-kopilka/gross/</a:t>
            </a:r>
            <a:r>
              <a:rPr lang="ru-RU" sz="2400" dirty="0">
                <a:solidFill>
                  <a:srgbClr val="002060"/>
                </a:solidFill>
                <a:latin typeface="Monotype Corsiva" pitchFamily="66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ПРОЕКТ%20Эколята%20Дошколята.</a:t>
            </a:r>
            <a:r>
              <a:rPr lang="en-US" sz="2400" dirty="0" err="1">
                <a:solidFill>
                  <a:srgbClr val="002060"/>
                </a:solidFill>
                <a:latin typeface="Monotype Corsiva" pitchFamily="66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pdf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dirty="0"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6110" y="559844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Monotype Corsiva" pitchFamily="66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http://vasilek19.ru/allfiles/metod-kopilka/gross/</a:t>
            </a:r>
            <a:r>
              <a:rPr lang="ru-RU" sz="2400" dirty="0">
                <a:solidFill>
                  <a:srgbClr val="002060"/>
                </a:solidFill>
                <a:latin typeface="Monotype Corsiva" pitchFamily="66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Там%20где%20всегда%20зима.</a:t>
            </a:r>
            <a:r>
              <a:rPr lang="en-US" sz="2400" dirty="0" err="1">
                <a:solidFill>
                  <a:srgbClr val="002060"/>
                </a:solidFill>
                <a:latin typeface="Monotype Corsiva" pitchFamily="66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pptx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E61D2FA-AF40-40CB-9DBF-2D4A7EA6FA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235" y="904316"/>
            <a:ext cx="5190187" cy="252300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C269BBE-EAA3-4196-B40E-BA273FC170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705" y="3580702"/>
            <a:ext cx="3636236" cy="297464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79448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641</Words>
  <Application>Microsoft Office PowerPoint</Application>
  <PresentationFormat>Произвольный</PresentationFormat>
  <Paragraphs>96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Сердюк</dc:creator>
  <cp:lastModifiedBy>Administrator PC</cp:lastModifiedBy>
  <cp:revision>21</cp:revision>
  <dcterms:created xsi:type="dcterms:W3CDTF">2022-03-16T08:52:14Z</dcterms:created>
  <dcterms:modified xsi:type="dcterms:W3CDTF">2022-03-30T05:46:38Z</dcterms:modified>
</cp:coreProperties>
</file>